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0A0"/>
    <a:srgbClr val="00B050"/>
    <a:srgbClr val="B48900"/>
    <a:srgbClr val="FF66FF"/>
    <a:srgbClr val="00B0F0"/>
    <a:srgbClr val="FFFFC1"/>
    <a:srgbClr val="9BE5FF"/>
    <a:srgbClr val="FFFF71"/>
    <a:srgbClr val="FFB9FF"/>
    <a:srgbClr val="FF0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D65C-2B2D-45EE-B8AD-92C5FF5A1AC7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6C8D-622C-40FA-9612-551C42F87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582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D65C-2B2D-45EE-B8AD-92C5FF5A1AC7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6C8D-622C-40FA-9612-551C42F87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408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D65C-2B2D-45EE-B8AD-92C5FF5A1AC7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6C8D-622C-40FA-9612-551C42F87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347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D65C-2B2D-45EE-B8AD-92C5FF5A1AC7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6C8D-622C-40FA-9612-551C42F87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489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D65C-2B2D-45EE-B8AD-92C5FF5A1AC7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6C8D-622C-40FA-9612-551C42F87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609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D65C-2B2D-45EE-B8AD-92C5FF5A1AC7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6C8D-622C-40FA-9612-551C42F87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696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D65C-2B2D-45EE-B8AD-92C5FF5A1AC7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6C8D-622C-40FA-9612-551C42F87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94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D65C-2B2D-45EE-B8AD-92C5FF5A1AC7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6C8D-622C-40FA-9612-551C42F87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85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D65C-2B2D-45EE-B8AD-92C5FF5A1AC7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6C8D-622C-40FA-9612-551C42F87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25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D65C-2B2D-45EE-B8AD-92C5FF5A1AC7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6C8D-622C-40FA-9612-551C42F87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316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2D65C-2B2D-45EE-B8AD-92C5FF5A1AC7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96C8D-622C-40FA-9612-551C42F87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39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2D65C-2B2D-45EE-B8AD-92C5FF5A1AC7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96C8D-622C-40FA-9612-551C42F87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12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66591"/>
            <a:ext cx="1219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The FOUR NAMES of</a:t>
            </a:r>
          </a:p>
          <a:p>
            <a:pPr algn="ctr"/>
            <a:r>
              <a:rPr lang="he-IL" sz="4800" b="1" i="0" dirty="0" smtClean="0">
                <a:solidFill>
                  <a:srgbClr val="7030A0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שָׁבוּעוֹת</a:t>
            </a:r>
            <a:endParaRPr lang="en-US" sz="4800" b="1" dirty="0" smtClean="0">
              <a:solidFill>
                <a:srgbClr val="7030A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3961" y="2636251"/>
            <a:ext cx="773989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Use this </a:t>
            </a:r>
            <a:r>
              <a:rPr lang="en-US" dirty="0" err="1" smtClean="0">
                <a:solidFill>
                  <a:srgbClr val="7030A0"/>
                </a:solidFill>
              </a:rPr>
              <a:t>powerpoint</a:t>
            </a:r>
            <a:r>
              <a:rPr lang="en-US" dirty="0" smtClean="0">
                <a:solidFill>
                  <a:srgbClr val="7030A0"/>
                </a:solidFill>
              </a:rPr>
              <a:t> to review the 4 names of Shavuot.</a:t>
            </a:r>
          </a:p>
          <a:p>
            <a:endParaRPr lang="en-US" dirty="0" smtClean="0">
              <a:solidFill>
                <a:srgbClr val="7030A0"/>
              </a:solidFill>
            </a:endParaRPr>
          </a:p>
          <a:p>
            <a:endParaRPr lang="en-US" dirty="0" smtClean="0">
              <a:solidFill>
                <a:srgbClr val="7030A0"/>
              </a:solidFill>
            </a:endParaRP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Click on presentation mode.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When in the presentation mode, click again – it will take you to the page </a:t>
            </a:r>
          </a:p>
          <a:p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      with the envelopes.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3.   Click on the yellow envelope. Then click a second time to open the envelope.</a:t>
            </a:r>
          </a:p>
          <a:p>
            <a:pPr marL="342900" indent="-342900">
              <a:buAutoNum type="arabicPeriod" startAt="4"/>
            </a:pPr>
            <a:r>
              <a:rPr lang="en-US" dirty="0" smtClean="0">
                <a:solidFill>
                  <a:srgbClr val="7030A0"/>
                </a:solidFill>
              </a:rPr>
              <a:t>Repeat for the blue, green and pink envelope.</a:t>
            </a:r>
          </a:p>
          <a:p>
            <a:pPr marL="342900" indent="-342900">
              <a:buAutoNum type="arabicPeriod" startAt="4"/>
            </a:pPr>
            <a:r>
              <a:rPr lang="en-US" dirty="0" smtClean="0">
                <a:solidFill>
                  <a:srgbClr val="7030A0"/>
                </a:solidFill>
              </a:rPr>
              <a:t>Click escape to end the presentation.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0842" y="6341806"/>
            <a:ext cx="855315" cy="3580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0164" y="1901133"/>
            <a:ext cx="3665526" cy="330996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82080" y="6336186"/>
            <a:ext cx="279756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/>
              <a:t>https://www.youtube.com/watch?v=KGc1KYifX_o</a:t>
            </a:r>
          </a:p>
        </p:txBody>
      </p:sp>
    </p:spTree>
    <p:extLst>
      <p:ext uri="{BB962C8B-B14F-4D97-AF65-F5344CB8AC3E}">
        <p14:creationId xmlns:p14="http://schemas.microsoft.com/office/powerpoint/2010/main" val="365620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Isosceles Triangle 13"/>
          <p:cNvSpPr/>
          <p:nvPr/>
        </p:nvSpPr>
        <p:spPr>
          <a:xfrm>
            <a:off x="134238" y="3577218"/>
            <a:ext cx="2874847" cy="897212"/>
          </a:xfrm>
          <a:prstGeom prst="triangle">
            <a:avLst/>
          </a:prstGeom>
          <a:solidFill>
            <a:srgbClr val="FFFFC1"/>
          </a:solidFill>
          <a:ln>
            <a:solidFill>
              <a:srgbClr val="FFFF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1" name="Group 190"/>
          <p:cNvGrpSpPr/>
          <p:nvPr/>
        </p:nvGrpSpPr>
        <p:grpSpPr>
          <a:xfrm>
            <a:off x="574933" y="563481"/>
            <a:ext cx="2133703" cy="5173374"/>
            <a:chOff x="5109832" y="130897"/>
            <a:chExt cx="2133703" cy="5173374"/>
          </a:xfrm>
        </p:grpSpPr>
        <p:sp>
          <p:nvSpPr>
            <p:cNvPr id="135" name="Rectangle 134"/>
            <p:cNvSpPr/>
            <p:nvPr/>
          </p:nvSpPr>
          <p:spPr>
            <a:xfrm>
              <a:off x="5136338" y="4019168"/>
              <a:ext cx="2063578" cy="12851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5125993" y="2715929"/>
              <a:ext cx="2063578" cy="128510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5125993" y="1421210"/>
              <a:ext cx="2063578" cy="12851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5112945" y="130897"/>
              <a:ext cx="2063578" cy="128510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5109832" y="1096297"/>
              <a:ext cx="2133703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In the time of The Temple, over 2,000 years ago, </a:t>
              </a:r>
              <a:r>
                <a:rPr lang="en-US" sz="1600" b="1" i="1" dirty="0" smtClean="0"/>
                <a:t>Shavuot</a:t>
              </a:r>
              <a:r>
                <a:rPr lang="en-US" sz="1600" b="1" dirty="0" smtClean="0"/>
                <a:t> was celebrated by bringing the best of </a:t>
              </a:r>
              <a:r>
                <a:rPr lang="en-US" sz="1600" b="1" dirty="0" smtClean="0">
                  <a:solidFill>
                    <a:srgbClr val="B48900"/>
                  </a:solidFill>
                </a:rPr>
                <a:t>the first fruits</a:t>
              </a:r>
              <a:r>
                <a:rPr lang="en-US" sz="1600" b="1" dirty="0" smtClean="0"/>
                <a:t> </a:t>
              </a:r>
            </a:p>
            <a:p>
              <a:pPr algn="ctr"/>
              <a:r>
                <a:rPr lang="en-US" sz="1600" b="1" dirty="0" smtClean="0"/>
                <a:t>to Jerusalem.</a:t>
              </a:r>
            </a:p>
            <a:p>
              <a:pPr algn="ctr"/>
              <a:r>
                <a:rPr lang="en-US" sz="1600" b="1" dirty="0" smtClean="0"/>
                <a:t>The offering of the first fruits was seen as a token of gratitude to God for providing a bountiful harvest.</a:t>
              </a:r>
              <a:endParaRPr lang="en-US" sz="1600" b="1" dirty="0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5272019" y="136871"/>
              <a:ext cx="177171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e-IL" sz="3200" b="1" dirty="0" smtClean="0">
                  <a:solidFill>
                    <a:srgbClr val="B48900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חַג</a:t>
              </a:r>
            </a:p>
            <a:p>
              <a:pPr algn="ctr"/>
              <a:r>
                <a:rPr lang="he-IL" sz="3200" b="1" dirty="0" smtClean="0">
                  <a:solidFill>
                    <a:srgbClr val="B48900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הַבִּיכּוּרִים</a:t>
              </a:r>
              <a:endParaRPr lang="en-US" sz="3200" b="1" dirty="0">
                <a:solidFill>
                  <a:srgbClr val="B48900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112894" y="4485777"/>
            <a:ext cx="2874845" cy="17007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 rot="5400000">
            <a:off x="8590" y="4606220"/>
            <a:ext cx="1700732" cy="1457750"/>
          </a:xfrm>
          <a:prstGeom prst="triangle">
            <a:avLst/>
          </a:prstGeom>
          <a:solidFill>
            <a:srgbClr val="FFFF71"/>
          </a:solidFill>
          <a:ln>
            <a:solidFill>
              <a:srgbClr val="FFFF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 rot="16200000">
            <a:off x="1408498" y="4606220"/>
            <a:ext cx="1700732" cy="1457750"/>
          </a:xfrm>
          <a:prstGeom prst="triangle">
            <a:avLst/>
          </a:prstGeom>
          <a:solidFill>
            <a:srgbClr val="FFFF71"/>
          </a:solidFill>
          <a:ln>
            <a:solidFill>
              <a:srgbClr val="FFFF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146596" y="5288249"/>
            <a:ext cx="2874847" cy="897212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 flipV="1">
            <a:off x="146595" y="4483680"/>
            <a:ext cx="2874847" cy="897212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Isosceles Triangle 234"/>
          <p:cNvSpPr/>
          <p:nvPr/>
        </p:nvSpPr>
        <p:spPr>
          <a:xfrm>
            <a:off x="3141205" y="3581529"/>
            <a:ext cx="2874847" cy="897212"/>
          </a:xfrm>
          <a:prstGeom prst="triangle">
            <a:avLst/>
          </a:prstGeom>
          <a:solidFill>
            <a:srgbClr val="9BE5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6" name="Group 235"/>
          <p:cNvGrpSpPr/>
          <p:nvPr/>
        </p:nvGrpSpPr>
        <p:grpSpPr>
          <a:xfrm>
            <a:off x="3585013" y="567792"/>
            <a:ext cx="2102040" cy="5173374"/>
            <a:chOff x="5112945" y="130897"/>
            <a:chExt cx="2102040" cy="5173374"/>
          </a:xfrm>
        </p:grpSpPr>
        <p:sp>
          <p:nvSpPr>
            <p:cNvPr id="237" name="Rectangle 236"/>
            <p:cNvSpPr/>
            <p:nvPr/>
          </p:nvSpPr>
          <p:spPr>
            <a:xfrm>
              <a:off x="5136338" y="4019168"/>
              <a:ext cx="2063578" cy="12851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5125993" y="2715929"/>
              <a:ext cx="2063578" cy="128510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5125993" y="1421210"/>
              <a:ext cx="2063578" cy="12851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5112945" y="130897"/>
              <a:ext cx="2063578" cy="128510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TextBox 240"/>
            <p:cNvSpPr txBox="1"/>
            <p:nvPr/>
          </p:nvSpPr>
          <p:spPr>
            <a:xfrm>
              <a:off x="5136338" y="1451843"/>
              <a:ext cx="2078647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i="1" dirty="0" smtClean="0"/>
                <a:t>Shavuot</a:t>
              </a:r>
              <a:r>
                <a:rPr lang="en-US" b="1" dirty="0" smtClean="0"/>
                <a:t> means “</a:t>
              </a:r>
              <a:r>
                <a:rPr lang="en-US" b="1" dirty="0" smtClean="0">
                  <a:solidFill>
                    <a:srgbClr val="00B0F0"/>
                  </a:solidFill>
                </a:rPr>
                <a:t>weeks</a:t>
              </a:r>
              <a:r>
                <a:rPr lang="en-US" b="1" dirty="0" smtClean="0"/>
                <a:t>” in Hebrew. The holiday is celebrated after </a:t>
              </a:r>
            </a:p>
            <a:p>
              <a:pPr algn="ctr"/>
              <a:r>
                <a:rPr lang="en-US" b="1" dirty="0" smtClean="0"/>
                <a:t>7 weeks of counting the </a:t>
              </a:r>
              <a:r>
                <a:rPr lang="en-US" b="1" i="1" dirty="0" err="1" smtClean="0"/>
                <a:t>omer</a:t>
              </a:r>
              <a:r>
                <a:rPr lang="en-US" b="1" dirty="0" smtClean="0"/>
                <a:t>. The counting begins </a:t>
              </a:r>
            </a:p>
            <a:p>
              <a:pPr algn="ctr"/>
              <a:r>
                <a:rPr lang="en-US" b="1" dirty="0" smtClean="0"/>
                <a:t>on the second </a:t>
              </a:r>
            </a:p>
            <a:p>
              <a:pPr algn="ctr"/>
              <a:r>
                <a:rPr lang="en-US" b="1" dirty="0" smtClean="0"/>
                <a:t>day of </a:t>
              </a:r>
              <a:r>
                <a:rPr lang="en-US" b="1" i="1" dirty="0" smtClean="0"/>
                <a:t>Pesach</a:t>
              </a:r>
              <a:r>
                <a:rPr lang="en-US" b="1" dirty="0" smtClean="0"/>
                <a:t>.</a:t>
              </a:r>
              <a:endParaRPr lang="en-US" b="1" dirty="0"/>
            </a:p>
          </p:txBody>
        </p:sp>
        <p:sp>
          <p:nvSpPr>
            <p:cNvPr id="243" name="TextBox 242"/>
            <p:cNvSpPr txBox="1"/>
            <p:nvPr/>
          </p:nvSpPr>
          <p:spPr>
            <a:xfrm>
              <a:off x="5246423" y="420801"/>
              <a:ext cx="17768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e-IL" sz="3200" b="1" dirty="0" smtClean="0">
                  <a:solidFill>
                    <a:srgbClr val="00B0F0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שָׁבוּעוֹת</a:t>
              </a:r>
              <a:endParaRPr lang="en-US" sz="3200" b="1" dirty="0" smtClean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  <p:sp>
        <p:nvSpPr>
          <p:cNvPr id="244" name="Rectangle 243"/>
          <p:cNvSpPr/>
          <p:nvPr/>
        </p:nvSpPr>
        <p:spPr>
          <a:xfrm>
            <a:off x="3119861" y="4490088"/>
            <a:ext cx="2874845" cy="17007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Isosceles Triangle 244"/>
          <p:cNvSpPr/>
          <p:nvPr/>
        </p:nvSpPr>
        <p:spPr>
          <a:xfrm rot="5400000">
            <a:off x="3055548" y="4570539"/>
            <a:ext cx="1718335" cy="1555336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Isosceles Triangle 245"/>
          <p:cNvSpPr/>
          <p:nvPr/>
        </p:nvSpPr>
        <p:spPr>
          <a:xfrm rot="16200000">
            <a:off x="4413970" y="4610000"/>
            <a:ext cx="1701696" cy="1459776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Isosceles Triangle 246"/>
          <p:cNvSpPr/>
          <p:nvPr/>
        </p:nvSpPr>
        <p:spPr>
          <a:xfrm>
            <a:off x="3153563" y="5292560"/>
            <a:ext cx="2874847" cy="897212"/>
          </a:xfrm>
          <a:prstGeom prst="triangle">
            <a:avLst/>
          </a:prstGeom>
          <a:solidFill>
            <a:srgbClr val="006C92"/>
          </a:solidFill>
          <a:ln>
            <a:solidFill>
              <a:srgbClr val="006C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Isosceles Triangle 248"/>
          <p:cNvSpPr/>
          <p:nvPr/>
        </p:nvSpPr>
        <p:spPr>
          <a:xfrm>
            <a:off x="6148172" y="3581529"/>
            <a:ext cx="2874847" cy="897212"/>
          </a:xfrm>
          <a:prstGeom prst="triangle">
            <a:avLst/>
          </a:prstGeom>
          <a:solidFill>
            <a:srgbClr val="CAE8AA"/>
          </a:solidFill>
          <a:ln>
            <a:solidFill>
              <a:srgbClr val="CAE8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0" name="Group 249"/>
          <p:cNvGrpSpPr/>
          <p:nvPr/>
        </p:nvGrpSpPr>
        <p:grpSpPr>
          <a:xfrm>
            <a:off x="6591980" y="567792"/>
            <a:ext cx="2086971" cy="5173374"/>
            <a:chOff x="5112945" y="130897"/>
            <a:chExt cx="2086971" cy="5173374"/>
          </a:xfrm>
        </p:grpSpPr>
        <p:sp>
          <p:nvSpPr>
            <p:cNvPr id="251" name="Rectangle 250"/>
            <p:cNvSpPr/>
            <p:nvPr/>
          </p:nvSpPr>
          <p:spPr>
            <a:xfrm>
              <a:off x="5136338" y="4019168"/>
              <a:ext cx="2063578" cy="12851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5125993" y="2715929"/>
              <a:ext cx="2063578" cy="128510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5125993" y="1421210"/>
              <a:ext cx="2063578" cy="12851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Rectangle 253"/>
            <p:cNvSpPr/>
            <p:nvPr/>
          </p:nvSpPr>
          <p:spPr>
            <a:xfrm>
              <a:off x="5112945" y="130897"/>
              <a:ext cx="2063578" cy="128510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TextBox 254"/>
            <p:cNvSpPr txBox="1"/>
            <p:nvPr/>
          </p:nvSpPr>
          <p:spPr>
            <a:xfrm>
              <a:off x="5169703" y="1594777"/>
              <a:ext cx="1985449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i="1" dirty="0" smtClean="0"/>
                <a:t>Shavuot</a:t>
              </a:r>
              <a:r>
                <a:rPr lang="en-US" b="1" dirty="0" smtClean="0"/>
                <a:t> celebrates the </a:t>
              </a:r>
              <a:r>
                <a:rPr lang="en-US" b="1" dirty="0" smtClean="0">
                  <a:solidFill>
                    <a:srgbClr val="00B050"/>
                  </a:solidFill>
                </a:rPr>
                <a:t>giving of </a:t>
              </a:r>
            </a:p>
            <a:p>
              <a:pPr algn="ctr"/>
              <a:r>
                <a:rPr lang="en-US" b="1" dirty="0" smtClean="0">
                  <a:solidFill>
                    <a:srgbClr val="00B050"/>
                  </a:solidFill>
                </a:rPr>
                <a:t>the Torah </a:t>
              </a:r>
              <a:r>
                <a:rPr lang="en-US" b="1" dirty="0" smtClean="0"/>
                <a:t>to</a:t>
              </a:r>
            </a:p>
            <a:p>
              <a:pPr algn="ctr"/>
              <a:r>
                <a:rPr lang="en-US" b="1" dirty="0" smtClean="0"/>
                <a:t> the Jewish </a:t>
              </a:r>
            </a:p>
            <a:p>
              <a:pPr algn="ctr"/>
              <a:r>
                <a:rPr lang="en-US" b="1" dirty="0" smtClean="0"/>
                <a:t>people at</a:t>
              </a:r>
            </a:p>
            <a:p>
              <a:pPr algn="ctr"/>
              <a:r>
                <a:rPr lang="en-US" b="1" dirty="0" smtClean="0"/>
                <a:t> Mount Sinai.</a:t>
              </a:r>
              <a:endParaRPr lang="en-US" b="1" dirty="0"/>
            </a:p>
          </p:txBody>
        </p:sp>
        <p:sp>
          <p:nvSpPr>
            <p:cNvPr id="257" name="TextBox 256"/>
            <p:cNvSpPr txBox="1"/>
            <p:nvPr/>
          </p:nvSpPr>
          <p:spPr>
            <a:xfrm>
              <a:off x="5258089" y="173661"/>
              <a:ext cx="178993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e-IL" sz="3200" b="1" dirty="0" smtClean="0">
                  <a:solidFill>
                    <a:srgbClr val="00B050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זְמַן מַתַּן תּוֹרָתֵנוּ</a:t>
              </a:r>
              <a:endParaRPr lang="en-US" sz="3200" b="1" dirty="0">
                <a:solidFill>
                  <a:srgbClr val="00B050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  <p:sp>
        <p:nvSpPr>
          <p:cNvPr id="258" name="Rectangle 257"/>
          <p:cNvSpPr/>
          <p:nvPr/>
        </p:nvSpPr>
        <p:spPr>
          <a:xfrm>
            <a:off x="6126828" y="4490088"/>
            <a:ext cx="2874845" cy="17007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Isosceles Triangle 258"/>
          <p:cNvSpPr/>
          <p:nvPr/>
        </p:nvSpPr>
        <p:spPr>
          <a:xfrm rot="5400000">
            <a:off x="6022524" y="4610531"/>
            <a:ext cx="1700732" cy="1457750"/>
          </a:xfrm>
          <a:prstGeom prst="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Isosceles Triangle 259"/>
          <p:cNvSpPr/>
          <p:nvPr/>
        </p:nvSpPr>
        <p:spPr>
          <a:xfrm rot="16200000">
            <a:off x="7422432" y="4610531"/>
            <a:ext cx="1700732" cy="1457750"/>
          </a:xfrm>
          <a:prstGeom prst="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Isosceles Triangle 260"/>
          <p:cNvSpPr/>
          <p:nvPr/>
        </p:nvSpPr>
        <p:spPr>
          <a:xfrm>
            <a:off x="6160530" y="5292560"/>
            <a:ext cx="2874847" cy="897212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Isosceles Triangle 261"/>
          <p:cNvSpPr/>
          <p:nvPr/>
        </p:nvSpPr>
        <p:spPr>
          <a:xfrm flipV="1">
            <a:off x="6160529" y="4487991"/>
            <a:ext cx="2874847" cy="897212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Isosceles Triangle 277"/>
          <p:cNvSpPr/>
          <p:nvPr/>
        </p:nvSpPr>
        <p:spPr>
          <a:xfrm>
            <a:off x="9244173" y="3586439"/>
            <a:ext cx="2874847" cy="897212"/>
          </a:xfrm>
          <a:prstGeom prst="triangle">
            <a:avLst/>
          </a:prstGeom>
          <a:solidFill>
            <a:srgbClr val="FFB9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9" name="Group 278"/>
          <p:cNvGrpSpPr/>
          <p:nvPr/>
        </p:nvGrpSpPr>
        <p:grpSpPr>
          <a:xfrm>
            <a:off x="9687981" y="572702"/>
            <a:ext cx="2086971" cy="5173374"/>
            <a:chOff x="5112945" y="130897"/>
            <a:chExt cx="2086971" cy="5173374"/>
          </a:xfrm>
        </p:grpSpPr>
        <p:sp>
          <p:nvSpPr>
            <p:cNvPr id="280" name="Rectangle 279"/>
            <p:cNvSpPr/>
            <p:nvPr/>
          </p:nvSpPr>
          <p:spPr>
            <a:xfrm>
              <a:off x="5136338" y="4019168"/>
              <a:ext cx="2063578" cy="12851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5125993" y="2715929"/>
              <a:ext cx="2063578" cy="128510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Rectangle 281"/>
            <p:cNvSpPr/>
            <p:nvPr/>
          </p:nvSpPr>
          <p:spPr>
            <a:xfrm>
              <a:off x="5125993" y="1421210"/>
              <a:ext cx="2063578" cy="12851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5112945" y="130897"/>
              <a:ext cx="2063578" cy="128510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TextBox 283"/>
            <p:cNvSpPr txBox="1"/>
            <p:nvPr/>
          </p:nvSpPr>
          <p:spPr>
            <a:xfrm>
              <a:off x="5238356" y="1446933"/>
              <a:ext cx="1849915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The </a:t>
              </a:r>
              <a:r>
                <a:rPr lang="en-US" b="1" dirty="0" smtClean="0">
                  <a:solidFill>
                    <a:srgbClr val="FF66FF"/>
                  </a:solidFill>
                </a:rPr>
                <a:t>harvest holiday </a:t>
              </a:r>
              <a:r>
                <a:rPr lang="en-US" b="1" dirty="0" smtClean="0"/>
                <a:t>– the harvesting </a:t>
              </a:r>
              <a:r>
                <a:rPr lang="en-US" b="1" dirty="0"/>
                <a:t>of the wheat crop, the last grain h</a:t>
              </a:r>
              <a:r>
                <a:rPr lang="en-US" b="1" dirty="0" smtClean="0"/>
                <a:t>arvest </a:t>
              </a:r>
              <a:r>
                <a:rPr lang="en-US" b="1" dirty="0"/>
                <a:t>of the season, </a:t>
              </a:r>
              <a:r>
                <a:rPr lang="en-US" b="1" dirty="0" smtClean="0"/>
                <a:t>before the beginning </a:t>
              </a:r>
              <a:r>
                <a:rPr lang="en-US" b="1" dirty="0"/>
                <a:t>of the fruit harvest.</a:t>
              </a:r>
            </a:p>
          </p:txBody>
        </p:sp>
        <p:sp>
          <p:nvSpPr>
            <p:cNvPr id="286" name="TextBox 285"/>
            <p:cNvSpPr txBox="1"/>
            <p:nvPr/>
          </p:nvSpPr>
          <p:spPr>
            <a:xfrm>
              <a:off x="5556874" y="210733"/>
              <a:ext cx="117398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e-IL" sz="3200" b="1" dirty="0" smtClean="0">
                  <a:solidFill>
                    <a:srgbClr val="FF66FF"/>
                  </a:solidFill>
                  <a:latin typeface="David" panose="020E0502060401010101" pitchFamily="34" charset="-79"/>
                  <a:cs typeface="David" panose="020E0502060401010101" pitchFamily="34" charset="-79"/>
                </a:rPr>
                <a:t>חַג הַקָצִיר</a:t>
              </a:r>
              <a:endParaRPr lang="en-US" sz="3200" b="1" dirty="0">
                <a:solidFill>
                  <a:srgbClr val="FF66FF"/>
                </a:solidFill>
                <a:latin typeface="David" panose="020E0502060401010101" pitchFamily="34" charset="-79"/>
                <a:cs typeface="David" panose="020E0502060401010101" pitchFamily="34" charset="-79"/>
              </a:endParaRPr>
            </a:p>
          </p:txBody>
        </p:sp>
      </p:grpSp>
      <p:sp>
        <p:nvSpPr>
          <p:cNvPr id="287" name="Rectangle 286"/>
          <p:cNvSpPr/>
          <p:nvPr/>
        </p:nvSpPr>
        <p:spPr>
          <a:xfrm>
            <a:off x="9236419" y="4494998"/>
            <a:ext cx="2874845" cy="17007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Isosceles Triangle 287"/>
          <p:cNvSpPr/>
          <p:nvPr/>
        </p:nvSpPr>
        <p:spPr>
          <a:xfrm rot="5400000">
            <a:off x="9118525" y="4615441"/>
            <a:ext cx="1700732" cy="1457750"/>
          </a:xfrm>
          <a:prstGeom prst="triangle">
            <a:avLst/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Isosceles Triangle 288"/>
          <p:cNvSpPr/>
          <p:nvPr/>
        </p:nvSpPr>
        <p:spPr>
          <a:xfrm rot="16200000">
            <a:off x="10518433" y="4615441"/>
            <a:ext cx="1700732" cy="1457750"/>
          </a:xfrm>
          <a:prstGeom prst="triangle">
            <a:avLst/>
          </a:prstGeom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Isosceles Triangle 289"/>
          <p:cNvSpPr/>
          <p:nvPr/>
        </p:nvSpPr>
        <p:spPr>
          <a:xfrm>
            <a:off x="9256531" y="5297470"/>
            <a:ext cx="2874847" cy="897212"/>
          </a:xfrm>
          <a:prstGeom prst="triangle">
            <a:avLst/>
          </a:prstGeom>
          <a:solidFill>
            <a:srgbClr val="FF0DFF"/>
          </a:solidFill>
          <a:ln>
            <a:solidFill>
              <a:srgbClr val="D09E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Isosceles Triangle 290"/>
          <p:cNvSpPr/>
          <p:nvPr/>
        </p:nvSpPr>
        <p:spPr>
          <a:xfrm flipV="1">
            <a:off x="9256530" y="4492901"/>
            <a:ext cx="2874847" cy="897212"/>
          </a:xfrm>
          <a:prstGeom prst="triangle">
            <a:avLst/>
          </a:prstGeom>
          <a:solidFill>
            <a:srgbClr val="FF0DFF"/>
          </a:solidFill>
          <a:ln>
            <a:solidFill>
              <a:srgbClr val="BC8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Isosceles Triangle 247"/>
          <p:cNvSpPr/>
          <p:nvPr/>
        </p:nvSpPr>
        <p:spPr>
          <a:xfrm flipV="1">
            <a:off x="3153562" y="4487991"/>
            <a:ext cx="2874847" cy="897212"/>
          </a:xfrm>
          <a:prstGeom prst="triangle">
            <a:avLst/>
          </a:prstGeom>
          <a:solidFill>
            <a:srgbClr val="006C92"/>
          </a:solidFill>
          <a:ln>
            <a:solidFill>
              <a:srgbClr val="006C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2" name="Rectangle 291"/>
          <p:cNvSpPr/>
          <p:nvPr/>
        </p:nvSpPr>
        <p:spPr>
          <a:xfrm>
            <a:off x="0" y="6041181"/>
            <a:ext cx="121313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4800" b="1" i="0" dirty="0" smtClean="0">
                <a:solidFill>
                  <a:srgbClr val="7030A0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שָׁבוּעוֹת</a:t>
            </a:r>
            <a:endParaRPr lang="en-US" sz="4800" b="1" dirty="0">
              <a:solidFill>
                <a:srgbClr val="7030A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026" name="Picture 2" descr="tora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7124" y="4737942"/>
            <a:ext cx="1426361" cy="125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8" name="Picture 4" descr="basket of fruit - JewishInteracti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61" y="4640041"/>
            <a:ext cx="1764879" cy="1378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29" name="Picture 5" descr="10923155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4702" y="4716058"/>
            <a:ext cx="1835427" cy="1311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30" name="Picture 6" descr="2020093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7434" y="4664046"/>
            <a:ext cx="1847459" cy="138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95" name="Rectangle 294"/>
          <p:cNvSpPr/>
          <p:nvPr/>
        </p:nvSpPr>
        <p:spPr>
          <a:xfrm>
            <a:off x="-98854" y="-34622"/>
            <a:ext cx="122908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The FOUR NAMES of 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850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7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3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0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2" grpId="0" animBg="1"/>
      <p:bldP spid="235" grpId="0" animBg="1"/>
      <p:bldP spid="249" grpId="0" animBg="1"/>
      <p:bldP spid="262" grpId="0" animBg="1"/>
      <p:bldP spid="278" grpId="0" animBg="1"/>
      <p:bldP spid="291" grpId="0" animBg="1"/>
      <p:bldP spid="24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215</Words>
  <Application>Microsoft Office PowerPoint</Application>
  <PresentationFormat>Widescreen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David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Ronna Fox</dc:creator>
  <cp:lastModifiedBy>Ronna Fox</cp:lastModifiedBy>
  <cp:revision>22</cp:revision>
  <dcterms:created xsi:type="dcterms:W3CDTF">2021-04-21T16:07:44Z</dcterms:created>
  <dcterms:modified xsi:type="dcterms:W3CDTF">2021-04-23T19:34:00Z</dcterms:modified>
</cp:coreProperties>
</file>